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317" r:id="rId2"/>
    <p:sldId id="611" r:id="rId3"/>
    <p:sldId id="597" r:id="rId4"/>
    <p:sldId id="551" r:id="rId5"/>
    <p:sldId id="603" r:id="rId6"/>
    <p:sldId id="604" r:id="rId7"/>
    <p:sldId id="609" r:id="rId8"/>
    <p:sldId id="610" r:id="rId9"/>
    <p:sldId id="606" r:id="rId10"/>
    <p:sldId id="605" r:id="rId11"/>
    <p:sldId id="607" r:id="rId12"/>
    <p:sldId id="612" r:id="rId13"/>
    <p:sldId id="613" r:id="rId14"/>
    <p:sldId id="550" r:id="rId15"/>
  </p:sldIdLst>
  <p:sldSz cx="12061825" cy="6858000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</p:showPr>
  <p:clrMru>
    <a:srgbClr val="00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51" autoAdjust="0"/>
    <p:restoredTop sz="85603" autoAdjust="0"/>
  </p:normalViewPr>
  <p:slideViewPr>
    <p:cSldViewPr>
      <p:cViewPr varScale="1">
        <p:scale>
          <a:sx n="64" d="100"/>
          <a:sy n="64" d="100"/>
        </p:scale>
        <p:origin x="-120" y="-1224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1524813" cy="715248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Font typeface="Arial" pitchFamily="34" charset="0"/>
              <a:buNone/>
              <a:defRPr sz="13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 sz="13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6213" y="768350"/>
            <a:ext cx="6746875" cy="38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3" name="Rectangle 5"/>
          <p:cNvSpPr>
            <a:spLocks noGrp="1" noRot="1" noChangeAspect="1" noChangeArrowheads="1" noTextEdit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/>
        </p:spPr>
        <p:txBody>
          <a:bodyPr lIns="99048" tIns="49524" rIns="99048" bIns="49524"/>
          <a:lstStyle/>
          <a:p>
            <a:pPr defTabSz="0" eaLnBrk="0" hangingPunct="0">
              <a:spcBef>
                <a:spcPct val="30000"/>
              </a:spcBef>
              <a:defRPr/>
            </a:pPr>
            <a:r>
              <a:rPr lang="zh-CN" alt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            </a:t>
            </a: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zh-CN" alt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   </a:t>
            </a: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zh-CN" alt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   </a:t>
            </a: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zh-CN" alt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   </a:t>
            </a:r>
          </a:p>
          <a:p>
            <a:pPr defTabSz="0" eaLnBrk="0" hangingPunct="0">
              <a:spcBef>
                <a:spcPct val="30000"/>
              </a:spcBef>
              <a:defRPr/>
            </a:pPr>
            <a:r>
              <a:rPr lang="zh-CN" altLang="en-US"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rPr>
              <a:t>   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Font typeface="Arial" pitchFamily="34" charset="0"/>
              <a:buNone/>
              <a:defRPr sz="13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0376A9D7-CFEB-4CBC-B578-DB74B2831F97}" type="slidenum">
              <a:rPr lang="en-US"/>
              <a:pPr>
                <a:defRPr/>
              </a:pPr>
              <a:t>‹#›</a:t>
            </a:fld>
            <a:endParaRPr lang="en-US" sz="13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04875" y="2130425"/>
            <a:ext cx="10252075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09750" y="3886200"/>
            <a:ext cx="84423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274638"/>
            <a:ext cx="108553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3250" y="1600200"/>
            <a:ext cx="108553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45538" y="274638"/>
            <a:ext cx="2713037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3250" y="274638"/>
            <a:ext cx="7989888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274638"/>
            <a:ext cx="108553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274638"/>
            <a:ext cx="108553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3250" y="1600200"/>
            <a:ext cx="10855325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52500" y="4406900"/>
            <a:ext cx="10252075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52500" y="2906713"/>
            <a:ext cx="10252075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274638"/>
            <a:ext cx="108553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3250" y="1600200"/>
            <a:ext cx="5351463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07113" y="1600200"/>
            <a:ext cx="535146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274638"/>
            <a:ext cx="10855325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3250" y="1535113"/>
            <a:ext cx="53292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250" y="2174875"/>
            <a:ext cx="53292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27750" y="1535113"/>
            <a:ext cx="53308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27750" y="2174875"/>
            <a:ext cx="53308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274638"/>
            <a:ext cx="108553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273050"/>
            <a:ext cx="3968750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16463" y="273050"/>
            <a:ext cx="674211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3250" y="1435100"/>
            <a:ext cx="3968750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63788" y="4800600"/>
            <a:ext cx="723741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63788" y="612775"/>
            <a:ext cx="723741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3788" y="5367338"/>
            <a:ext cx="7237412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  <p:sldLayoutId id="2147483673" r:id="rId12"/>
  </p:sldLayoutIdLst>
  <p:transition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ea typeface="黑体" pitchFamily="49" charset="-122"/>
          <a:sym typeface="Arial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–"/>
        <a:defRPr sz="2400">
          <a:solidFill>
            <a:schemeClr val="tx1"/>
          </a:solidFill>
          <a:latin typeface="+mn-lt"/>
          <a:ea typeface="宋体" pitchFamily="2" charset="-122"/>
          <a:sym typeface="Arial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•"/>
        <a:defRPr>
          <a:solidFill>
            <a:schemeClr val="tx1"/>
          </a:solidFill>
          <a:latin typeface="+mn-lt"/>
          <a:ea typeface="宋体" pitchFamily="2" charset="-122"/>
          <a:sym typeface="Arial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–"/>
        <a:defRPr sz="2000">
          <a:solidFill>
            <a:schemeClr val="tx1"/>
          </a:solidFill>
          <a:latin typeface="+mn-lt"/>
          <a:ea typeface="宋体" pitchFamily="2" charset="-122"/>
          <a:sym typeface="Arial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»"/>
        <a:defRPr sz="2000">
          <a:solidFill>
            <a:schemeClr val="tx1"/>
          </a:solidFill>
          <a:latin typeface="+mn-lt"/>
          <a:ea typeface="宋体" pitchFamily="2" charset="-122"/>
          <a:sym typeface="Arial" charset="0"/>
        </a:defRPr>
      </a:lvl5pPr>
      <a:lvl6pPr marL="2514600" indent="-2286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»"/>
        <a:defRPr sz="2000">
          <a:solidFill>
            <a:schemeClr val="tx1"/>
          </a:solidFill>
          <a:latin typeface="+mn-lt"/>
          <a:ea typeface="宋体" pitchFamily="2" charset="-122"/>
          <a:sym typeface="Arial" pitchFamily="34" charset="0"/>
        </a:defRPr>
      </a:lvl6pPr>
      <a:lvl7pPr marL="2971800" indent="-2286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»"/>
        <a:defRPr sz="2000">
          <a:solidFill>
            <a:schemeClr val="tx1"/>
          </a:solidFill>
          <a:latin typeface="+mn-lt"/>
          <a:ea typeface="宋体" pitchFamily="2" charset="-122"/>
          <a:sym typeface="Arial" pitchFamily="34" charset="0"/>
        </a:defRPr>
      </a:lvl7pPr>
      <a:lvl8pPr marL="3429000" indent="-2286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»"/>
        <a:defRPr sz="2000">
          <a:solidFill>
            <a:schemeClr val="tx1"/>
          </a:solidFill>
          <a:latin typeface="+mn-lt"/>
          <a:ea typeface="宋体" pitchFamily="2" charset="-122"/>
          <a:sym typeface="Arial" pitchFamily="34" charset="0"/>
        </a:defRPr>
      </a:lvl8pPr>
      <a:lvl9pPr marL="3886200" indent="-228600" algn="l" defTabSz="0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Char char="»"/>
        <a:defRPr sz="2000">
          <a:solidFill>
            <a:schemeClr val="tx1"/>
          </a:solidFill>
          <a:latin typeface="+mn-lt"/>
          <a:ea typeface="宋体" pitchFamily="2" charset="-122"/>
          <a:sym typeface="Arial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t.edu.cn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t.edu.cn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组合 5"/>
          <p:cNvGrpSpPr>
            <a:grpSpLocks/>
          </p:cNvGrpSpPr>
          <p:nvPr/>
        </p:nvGrpSpPr>
        <p:grpSpPr bwMode="auto">
          <a:xfrm flipH="1">
            <a:off x="1281113" y="2032000"/>
            <a:ext cx="9351962" cy="2676525"/>
            <a:chOff x="1130606" y="1477567"/>
            <a:chExt cx="6157780" cy="2100013"/>
          </a:xfrm>
        </p:grpSpPr>
        <p:sp>
          <p:nvSpPr>
            <p:cNvPr id="15365" name="填充层"/>
            <p:cNvSpPr>
              <a:spLocks/>
            </p:cNvSpPr>
            <p:nvPr/>
          </p:nvSpPr>
          <p:spPr bwMode="auto">
            <a:xfrm>
              <a:off x="2123727" y="1664534"/>
              <a:ext cx="4356000" cy="1268413"/>
            </a:xfrm>
            <a:custGeom>
              <a:avLst/>
              <a:gdLst>
                <a:gd name="T0" fmla="*/ 2147483647 w 2600"/>
                <a:gd name="T1" fmla="*/ 2147483647 h 748"/>
                <a:gd name="T2" fmla="*/ 0 w 2600"/>
                <a:gd name="T3" fmla="*/ 2147483647 h 748"/>
                <a:gd name="T4" fmla="*/ 2147483647 w 2600"/>
                <a:gd name="T5" fmla="*/ 2147483647 h 748"/>
                <a:gd name="T6" fmla="*/ 2147483647 w 2600"/>
                <a:gd name="T7" fmla="*/ 2147483647 h 748"/>
                <a:gd name="T8" fmla="*/ 2147483647 w 2600"/>
                <a:gd name="T9" fmla="*/ 2147483647 h 748"/>
                <a:gd name="T10" fmla="*/ 2147483647 w 2600"/>
                <a:gd name="T11" fmla="*/ 2147483647 h 748"/>
                <a:gd name="T12" fmla="*/ 2147483647 w 2600"/>
                <a:gd name="T13" fmla="*/ 2147483647 h 748"/>
                <a:gd name="T14" fmla="*/ 2147483647 w 2600"/>
                <a:gd name="T15" fmla="*/ 2147483647 h 748"/>
                <a:gd name="T16" fmla="*/ 2147483647 w 2600"/>
                <a:gd name="T17" fmla="*/ 2147483647 h 748"/>
                <a:gd name="T18" fmla="*/ 2147483647 w 2600"/>
                <a:gd name="T19" fmla="*/ 2147483647 h 748"/>
                <a:gd name="T20" fmla="*/ 2147483647 w 2600"/>
                <a:gd name="T21" fmla="*/ 2147483647 h 748"/>
                <a:gd name="T22" fmla="*/ 2147483647 w 2600"/>
                <a:gd name="T23" fmla="*/ 2147483647 h 748"/>
                <a:gd name="T24" fmla="*/ 2147483647 w 2600"/>
                <a:gd name="T25" fmla="*/ 2147483647 h 748"/>
                <a:gd name="T26" fmla="*/ 2147483647 w 2600"/>
                <a:gd name="T27" fmla="*/ 2147483647 h 748"/>
                <a:gd name="T28" fmla="*/ 2147483647 w 2600"/>
                <a:gd name="T29" fmla="*/ 2147483647 h 748"/>
                <a:gd name="T30" fmla="*/ 2147483647 w 2600"/>
                <a:gd name="T31" fmla="*/ 2147483647 h 748"/>
                <a:gd name="T32" fmla="*/ 2147483647 w 2600"/>
                <a:gd name="T33" fmla="*/ 2147483647 h 748"/>
                <a:gd name="T34" fmla="*/ 2147483647 w 2600"/>
                <a:gd name="T35" fmla="*/ 2147483647 h 748"/>
                <a:gd name="T36" fmla="*/ 2147483647 w 2600"/>
                <a:gd name="T37" fmla="*/ 2147483647 h 748"/>
                <a:gd name="T38" fmla="*/ 2147483647 w 2600"/>
                <a:gd name="T39" fmla="*/ 2147483647 h 748"/>
                <a:gd name="T40" fmla="*/ 2147483647 w 2600"/>
                <a:gd name="T41" fmla="*/ 2147483647 h 748"/>
                <a:gd name="T42" fmla="*/ 2147483647 w 2600"/>
                <a:gd name="T43" fmla="*/ 2147483647 h 748"/>
                <a:gd name="T44" fmla="*/ 2147483647 w 2600"/>
                <a:gd name="T45" fmla="*/ 2147483647 h 748"/>
                <a:gd name="T46" fmla="*/ 2147483647 w 2600"/>
                <a:gd name="T47" fmla="*/ 2147483647 h 748"/>
                <a:gd name="T48" fmla="*/ 2147483647 w 2600"/>
                <a:gd name="T49" fmla="*/ 2147483647 h 748"/>
                <a:gd name="T50" fmla="*/ 2147483647 w 2600"/>
                <a:gd name="T51" fmla="*/ 2147483647 h 74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600"/>
                <a:gd name="T79" fmla="*/ 0 h 748"/>
                <a:gd name="T80" fmla="*/ 2600 w 2600"/>
                <a:gd name="T81" fmla="*/ 748 h 74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600" h="748">
                  <a:moveTo>
                    <a:pt x="60" y="737"/>
                  </a:moveTo>
                  <a:cubicBezTo>
                    <a:pt x="40" y="529"/>
                    <a:pt x="20" y="321"/>
                    <a:pt x="0" y="113"/>
                  </a:cubicBezTo>
                  <a:cubicBezTo>
                    <a:pt x="46" y="100"/>
                    <a:pt x="61" y="63"/>
                    <a:pt x="96" y="49"/>
                  </a:cubicBezTo>
                  <a:cubicBezTo>
                    <a:pt x="132" y="49"/>
                    <a:pt x="168" y="49"/>
                    <a:pt x="204" y="49"/>
                  </a:cubicBezTo>
                  <a:cubicBezTo>
                    <a:pt x="231" y="41"/>
                    <a:pt x="257" y="33"/>
                    <a:pt x="284" y="25"/>
                  </a:cubicBezTo>
                  <a:cubicBezTo>
                    <a:pt x="281" y="32"/>
                    <a:pt x="279" y="38"/>
                    <a:pt x="276" y="45"/>
                  </a:cubicBezTo>
                  <a:cubicBezTo>
                    <a:pt x="277" y="45"/>
                    <a:pt x="279" y="45"/>
                    <a:pt x="280" y="45"/>
                  </a:cubicBezTo>
                  <a:cubicBezTo>
                    <a:pt x="347" y="22"/>
                    <a:pt x="480" y="52"/>
                    <a:pt x="588" y="29"/>
                  </a:cubicBezTo>
                  <a:cubicBezTo>
                    <a:pt x="661" y="14"/>
                    <a:pt x="754" y="0"/>
                    <a:pt x="848" y="17"/>
                  </a:cubicBezTo>
                  <a:cubicBezTo>
                    <a:pt x="913" y="22"/>
                    <a:pt x="979" y="28"/>
                    <a:pt x="1044" y="33"/>
                  </a:cubicBezTo>
                  <a:cubicBezTo>
                    <a:pt x="1125" y="22"/>
                    <a:pt x="1225" y="33"/>
                    <a:pt x="1300" y="45"/>
                  </a:cubicBezTo>
                  <a:cubicBezTo>
                    <a:pt x="1371" y="46"/>
                    <a:pt x="1441" y="48"/>
                    <a:pt x="1512" y="49"/>
                  </a:cubicBezTo>
                  <a:cubicBezTo>
                    <a:pt x="1575" y="59"/>
                    <a:pt x="1648" y="68"/>
                    <a:pt x="1700" y="77"/>
                  </a:cubicBezTo>
                  <a:cubicBezTo>
                    <a:pt x="1793" y="93"/>
                    <a:pt x="1908" y="75"/>
                    <a:pt x="2008" y="97"/>
                  </a:cubicBezTo>
                  <a:cubicBezTo>
                    <a:pt x="2040" y="94"/>
                    <a:pt x="2072" y="92"/>
                    <a:pt x="2104" y="89"/>
                  </a:cubicBezTo>
                  <a:cubicBezTo>
                    <a:pt x="2219" y="106"/>
                    <a:pt x="2531" y="78"/>
                    <a:pt x="2600" y="149"/>
                  </a:cubicBezTo>
                  <a:cubicBezTo>
                    <a:pt x="2553" y="292"/>
                    <a:pt x="2507" y="434"/>
                    <a:pt x="2460" y="577"/>
                  </a:cubicBezTo>
                  <a:cubicBezTo>
                    <a:pt x="2424" y="596"/>
                    <a:pt x="2388" y="614"/>
                    <a:pt x="2352" y="633"/>
                  </a:cubicBezTo>
                  <a:cubicBezTo>
                    <a:pt x="2373" y="633"/>
                    <a:pt x="2407" y="635"/>
                    <a:pt x="2420" y="645"/>
                  </a:cubicBezTo>
                  <a:cubicBezTo>
                    <a:pt x="2423" y="646"/>
                    <a:pt x="2425" y="648"/>
                    <a:pt x="2428" y="649"/>
                  </a:cubicBezTo>
                  <a:cubicBezTo>
                    <a:pt x="2410" y="667"/>
                    <a:pt x="2408" y="656"/>
                    <a:pt x="2412" y="681"/>
                  </a:cubicBezTo>
                  <a:cubicBezTo>
                    <a:pt x="2301" y="686"/>
                    <a:pt x="2214" y="713"/>
                    <a:pt x="2128" y="669"/>
                  </a:cubicBezTo>
                  <a:cubicBezTo>
                    <a:pt x="2094" y="741"/>
                    <a:pt x="1768" y="670"/>
                    <a:pt x="1676" y="705"/>
                  </a:cubicBezTo>
                  <a:cubicBezTo>
                    <a:pt x="1685" y="706"/>
                    <a:pt x="1695" y="708"/>
                    <a:pt x="1704" y="709"/>
                  </a:cubicBezTo>
                  <a:cubicBezTo>
                    <a:pt x="1632" y="701"/>
                    <a:pt x="1560" y="693"/>
                    <a:pt x="1488" y="685"/>
                  </a:cubicBezTo>
                  <a:cubicBezTo>
                    <a:pt x="1076" y="748"/>
                    <a:pt x="534" y="736"/>
                    <a:pt x="60" y="737"/>
                  </a:cubicBezTo>
                  <a:close/>
                </a:path>
              </a:pathLst>
            </a:custGeom>
            <a:solidFill>
              <a:srgbClr val="287ED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5366" name="图片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30606" y="1477567"/>
              <a:ext cx="6157780" cy="2100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任意多边形 8"/>
          <p:cNvSpPr/>
          <p:nvPr/>
        </p:nvSpPr>
        <p:spPr>
          <a:xfrm>
            <a:off x="6507163" y="5089525"/>
            <a:ext cx="2247900" cy="514350"/>
          </a:xfrm>
          <a:custGeom>
            <a:avLst/>
            <a:gdLst>
              <a:gd name="connsiteX0" fmla="*/ 496313 w 992626"/>
              <a:gd name="connsiteY0" fmla="*/ 0 h 514350"/>
              <a:gd name="connsiteX1" fmla="*/ 974655 w 992626"/>
              <a:gd name="connsiteY1" fmla="*/ 254333 h 514350"/>
              <a:gd name="connsiteX2" fmla="*/ 992626 w 992626"/>
              <a:gd name="connsiteY2" fmla="*/ 287441 h 514350"/>
              <a:gd name="connsiteX3" fmla="*/ 992626 w 992626"/>
              <a:gd name="connsiteY3" fmla="*/ 428623 h 514350"/>
              <a:gd name="connsiteX4" fmla="*/ 906899 w 992626"/>
              <a:gd name="connsiteY4" fmla="*/ 514350 h 514350"/>
              <a:gd name="connsiteX5" fmla="*/ 85727 w 992626"/>
              <a:gd name="connsiteY5" fmla="*/ 514350 h 514350"/>
              <a:gd name="connsiteX6" fmla="*/ 0 w 992626"/>
              <a:gd name="connsiteY6" fmla="*/ 428623 h 514350"/>
              <a:gd name="connsiteX7" fmla="*/ 0 w 992626"/>
              <a:gd name="connsiteY7" fmla="*/ 287441 h 514350"/>
              <a:gd name="connsiteX8" fmla="*/ 17971 w 992626"/>
              <a:gd name="connsiteY8" fmla="*/ 254333 h 514350"/>
              <a:gd name="connsiteX9" fmla="*/ 496313 w 992626"/>
              <a:gd name="connsiteY9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626" h="514350">
                <a:moveTo>
                  <a:pt x="496313" y="0"/>
                </a:moveTo>
                <a:cubicBezTo>
                  <a:pt x="695433" y="0"/>
                  <a:pt x="870989" y="100887"/>
                  <a:pt x="974655" y="254333"/>
                </a:cubicBezTo>
                <a:lnTo>
                  <a:pt x="992626" y="287441"/>
                </a:lnTo>
                <a:lnTo>
                  <a:pt x="992626" y="428623"/>
                </a:lnTo>
                <a:cubicBezTo>
                  <a:pt x="992626" y="475969"/>
                  <a:pt x="954245" y="514350"/>
                  <a:pt x="906899" y="514350"/>
                </a:cubicBezTo>
                <a:lnTo>
                  <a:pt x="85727" y="514350"/>
                </a:lnTo>
                <a:cubicBezTo>
                  <a:pt x="38381" y="514350"/>
                  <a:pt x="0" y="475969"/>
                  <a:pt x="0" y="428623"/>
                </a:cubicBezTo>
                <a:lnTo>
                  <a:pt x="0" y="287441"/>
                </a:lnTo>
                <a:lnTo>
                  <a:pt x="17971" y="254333"/>
                </a:lnTo>
                <a:cubicBezTo>
                  <a:pt x="121637" y="100887"/>
                  <a:pt x="297193" y="0"/>
                  <a:pt x="496313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 typeface="Arial" pitchFamily="34" charset="0"/>
              <a:buNone/>
              <a:defRPr/>
            </a:pPr>
            <a:r>
              <a:rPr lang="zh-CN" altLang="en-US" b="1">
                <a:solidFill>
                  <a:srgbClr val="287ED3"/>
                </a:solidFill>
                <a:latin typeface="楷体" pitchFamily="49" charset="-122"/>
                <a:ea typeface="楷体" pitchFamily="49" charset="-122"/>
              </a:rPr>
              <a:t>外国语学院</a:t>
            </a:r>
            <a:endParaRPr lang="zh-CN" altLang="en-US" b="1" dirty="0">
              <a:solidFill>
                <a:srgbClr val="287ED3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363" name="文本框 32"/>
          <p:cNvSpPr txBox="1">
            <a:spLocks noChangeArrowheads="1"/>
          </p:cNvSpPr>
          <p:nvPr/>
        </p:nvSpPr>
        <p:spPr bwMode="auto">
          <a:xfrm>
            <a:off x="2538413" y="2451100"/>
            <a:ext cx="63960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Font typeface="Arial" charset="0"/>
              <a:buNone/>
            </a:pPr>
            <a:r>
              <a:rPr lang="zh-CN" altLang="en-US" sz="4000" b="1">
                <a:latin typeface="微软雅黑" pitchFamily="34" charset="-122"/>
                <a:ea typeface="微软雅黑" pitchFamily="34" charset="-122"/>
              </a:rPr>
              <a:t>全国大学英语四六级口语</a:t>
            </a:r>
          </a:p>
          <a:p>
            <a:pPr algn="ctr" eaLnBrk="0" hangingPunct="0">
              <a:buFont typeface="Arial" charset="0"/>
              <a:buNone/>
            </a:pPr>
            <a:r>
              <a:rPr lang="zh-CN" altLang="en-US" sz="4000" b="1">
                <a:latin typeface="微软雅黑" pitchFamily="34" charset="-122"/>
                <a:ea typeface="微软雅黑" pitchFamily="34" charset="-122"/>
              </a:rPr>
              <a:t>考试：报名及考生须知</a:t>
            </a:r>
          </a:p>
        </p:txBody>
      </p:sp>
      <p:pic>
        <p:nvPicPr>
          <p:cNvPr id="15364" name="Picture 7" descr="C:\Users\bb\AppData\Roaming\Tencent\Users\6921989\QQ\WinTemp\RichOle\65H3G4)Z_$80VBGF2VP5]Q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313" y="425450"/>
            <a:ext cx="3260725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4578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四、考试报名及流程</a:t>
            </a:r>
          </a:p>
          <a:p>
            <a:pPr eaLnBrk="0" hangingPunct="0">
              <a:buFont typeface="Arial" charset="0"/>
              <a:buNone/>
            </a:pPr>
            <a:endParaRPr lang="zh-CN" altLang="en-US" sz="3600" b="1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579" name="Rectangle 8"/>
          <p:cNvSpPr>
            <a:spLocks noChangeArrowheads="1"/>
          </p:cNvSpPr>
          <p:nvPr/>
        </p:nvSpPr>
        <p:spPr bwMode="auto">
          <a:xfrm>
            <a:off x="722313" y="1892300"/>
            <a:ext cx="107569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</a:t>
            </a:r>
            <a:r>
              <a:rPr lang="zh-CN" altLang="en-US" sz="36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报名方式与缴费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全国集中网上报名。四川省考点：西南交大。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  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报名网址：</a:t>
            </a:r>
            <a:r>
              <a:rPr lang="en-US" altLang="zh-CN">
                <a:solidFill>
                  <a:schemeClr val="tx1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  <a:hlinkClick r:id="rId2"/>
              </a:rPr>
              <a:t>www.cet.edu.cn</a:t>
            </a:r>
            <a:r>
              <a:rPr lang="en-US" altLang="zh-CN">
                <a:solidFill>
                  <a:schemeClr val="tx1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缴费和领取准考证由考生在网上自主完成。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通过网银支付考试费，考试费为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50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元。</a:t>
            </a:r>
          </a:p>
          <a:p>
            <a:pPr>
              <a:lnSpc>
                <a:spcPct val="120000"/>
              </a:lnSpc>
            </a:pPr>
            <a:endParaRPr lang="zh-CN" altLang="en-US" sz="280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5602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四、考试报名及流程</a:t>
            </a:r>
          </a:p>
        </p:txBody>
      </p:sp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722313" y="1612900"/>
            <a:ext cx="107569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</a:t>
            </a:r>
            <a:r>
              <a:rPr lang="zh-CN" altLang="en-US" sz="36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报名流程</a:t>
            </a: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第一阶段：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2015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年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4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30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日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9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时至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12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日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17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时。</a:t>
            </a: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                   考生直接进入</a:t>
            </a: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  <a:hlinkClick r:id="rId2"/>
              </a:rPr>
              <a:t>www.cet.edu.cn</a:t>
            </a:r>
            <a:r>
              <a:rPr lang="zh-CN" altLang="en-US">
                <a:solidFill>
                  <a:schemeClr val="tx1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网站报名完成信息</a:t>
            </a: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                         填报、选择考点网上缴费。</a:t>
            </a:r>
            <a:endParaRPr lang="zh-CN" altLang="en-US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  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第二阶段：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2015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年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16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日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9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时至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22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日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17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时。</a:t>
            </a:r>
            <a:endParaRPr lang="zh-CN" altLang="en-US">
              <a:solidFill>
                <a:schemeClr val="tx1"/>
              </a:solidFill>
              <a:latin typeface="Times New Roman" pitchFamily="18" charset="0"/>
              <a:ea typeface="微软雅黑" pitchFamily="34" charset="-122"/>
              <a:sym typeface="Wingdings" pitchFamily="2" charset="2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                    网上报名和缴费成功后，在</a:t>
            </a: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  <a:hlinkClick r:id="rId2"/>
              </a:rPr>
              <a:t>www.cet.edu.cn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网站</a:t>
            </a: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                    自行打印准考证，上面有考试的具体时间。</a:t>
            </a:r>
            <a:endParaRPr lang="zh-CN" altLang="en-US" sz="280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7650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五、评分等级</a:t>
            </a:r>
          </a:p>
        </p:txBody>
      </p:sp>
      <p:graphicFrame>
        <p:nvGraphicFramePr>
          <p:cNvPr id="27673" name="Group 25"/>
          <p:cNvGraphicFramePr>
            <a:graphicFrameLocks noGrp="1"/>
          </p:cNvGraphicFramePr>
          <p:nvPr/>
        </p:nvGraphicFramePr>
        <p:xfrm>
          <a:off x="931863" y="1752600"/>
          <a:ext cx="10477500" cy="3841750"/>
        </p:xfrm>
        <a:graphic>
          <a:graphicData uri="http://schemas.openxmlformats.org/drawingml/2006/table">
            <a:tbl>
              <a:tblPr/>
              <a:tblGrid>
                <a:gridCol w="1084262"/>
                <a:gridCol w="9393238"/>
              </a:tblGrid>
              <a:tr h="896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宋体" charset="-122"/>
                          <a:cs typeface="Times New Roman" pitchFamily="18" charset="0"/>
                        </a:rPr>
                        <a:t>A 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等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能用英语就熟悉的题材进行口头交际，基本上没有困难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 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1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宋体" charset="-122"/>
                          <a:cs typeface="Times New Roman" pitchFamily="18" charset="0"/>
                        </a:rPr>
                        <a:t>B 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等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3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能用英语就熟悉的题材进行口头交际，虽有些困难，但不影响交际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 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宋体" charset="-122"/>
                          <a:cs typeface="Times New Roman" pitchFamily="18" charset="0"/>
                        </a:rPr>
                        <a:t>C 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等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能用英语就熟悉的题材进行简单的口头交际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 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宋体" charset="-122"/>
                          <a:cs typeface="Times New Roman" pitchFamily="18" charset="0"/>
                        </a:rPr>
                        <a:t>D 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等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尚不具有英语口头交际能力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仿宋" pitchFamily="49" charset="-122"/>
                          <a:cs typeface="Times New Roman" pitchFamily="18" charset="0"/>
                        </a:rPr>
                        <a:t> 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仿宋" pitchFamily="49" charset="-12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8674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六、成绩发布及证书</a:t>
            </a:r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792163" y="1766888"/>
            <a:ext cx="1040765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>
              <a:lnSpc>
                <a:spcPts val="5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 </a:t>
            </a:r>
            <a:r>
              <a:rPr lang="zh-CN" altLang="en-US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考试成绩的发布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：与笔试成绩同时在网上发布。</a:t>
            </a:r>
            <a:endParaRPr lang="zh-CN" altLang="en-US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lvl="1" eaLnBrk="0" hangingPunct="0">
              <a:lnSpc>
                <a:spcPts val="5000"/>
              </a:lnSpc>
              <a:buFont typeface="Wingdings" pitchFamily="2" charset="2"/>
              <a:buChar char="t"/>
            </a:pP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成绩单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：成绩达到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C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等及以上将发放成绩报告单，报 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lvl="1" eaLnBrk="0" hangingPunct="0">
              <a:lnSpc>
                <a:spcPts val="5000"/>
              </a:lnSpc>
            </a:pP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告单上将分别注明口语和笔试两部分考试成绩，</a:t>
            </a:r>
          </a:p>
          <a:p>
            <a:pPr eaLnBrk="0" hangingPunct="0">
              <a:lnSpc>
                <a:spcPts val="5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 </a:t>
            </a:r>
            <a:r>
              <a:rPr lang="zh-CN" altLang="en-US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成绩查询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：口试成绩可在网上查询。考生只需在查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ts val="5000"/>
              </a:lnSpc>
            </a:pP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询系统中输入口试的准考证考或笔试的准考证号即可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ts val="5000"/>
              </a:lnSpc>
            </a:pP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查询到其口试成绩。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688" y="1893888"/>
            <a:ext cx="7667625" cy="12319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 typeface="Arial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935413" y="2520950"/>
            <a:ext cx="8126412" cy="2006600"/>
          </a:xfrm>
          <a:prstGeom prst="rect">
            <a:avLst/>
          </a:prstGeom>
          <a:solidFill>
            <a:srgbClr val="287ED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 typeface="Arial" pitchFamily="34" charset="0"/>
              <a:buNone/>
              <a:defRPr/>
            </a:pPr>
            <a:endParaRPr lang="zh-CN" altLang="en-US"/>
          </a:p>
        </p:txBody>
      </p:sp>
      <p:sp>
        <p:nvSpPr>
          <p:cNvPr id="29699" name="文本框 4"/>
          <p:cNvSpPr txBox="1">
            <a:spLocks noChangeArrowheads="1"/>
          </p:cNvSpPr>
          <p:nvPr/>
        </p:nvSpPr>
        <p:spPr bwMode="auto">
          <a:xfrm>
            <a:off x="4005263" y="2800350"/>
            <a:ext cx="789305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Font typeface="Arial" charset="0"/>
              <a:buNone/>
            </a:pPr>
            <a:r>
              <a:rPr lang="zh-CN" altLang="en-US" sz="5400">
                <a:latin typeface="Edwardian Script ITC"/>
                <a:ea typeface="微软雅黑" pitchFamily="34" charset="-122"/>
              </a:rPr>
              <a:t>欢迎大家踊跃报名，</a:t>
            </a:r>
          </a:p>
          <a:p>
            <a:pPr algn="ctr" eaLnBrk="0" hangingPunct="0">
              <a:buFont typeface="Arial" charset="0"/>
              <a:buNone/>
            </a:pPr>
            <a:r>
              <a:rPr lang="zh-CN" altLang="en-US" sz="5400">
                <a:latin typeface="Edwardian Script ITC"/>
                <a:ea typeface="微软雅黑" pitchFamily="34" charset="-122"/>
              </a:rPr>
              <a:t>给自己一个机会！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333500"/>
            <a:ext cx="7667625" cy="12319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buFont typeface="Arial" pitchFamily="34" charset="0"/>
              <a:buNone/>
              <a:defRPr/>
            </a:pPr>
            <a:r>
              <a:rPr lang="en-US" altLang="zh-CN" dirty="0"/>
              <a:t>            </a:t>
            </a:r>
            <a:r>
              <a:rPr lang="zh-CN" altLang="en-US" sz="6000" b="1" dirty="0">
                <a:solidFill>
                  <a:srgbClr val="002060"/>
                </a:solidFill>
              </a:rPr>
              <a:t>目录</a:t>
            </a:r>
          </a:p>
        </p:txBody>
      </p:sp>
      <p:sp>
        <p:nvSpPr>
          <p:cNvPr id="3" name="矩形 2"/>
          <p:cNvSpPr/>
          <p:nvPr/>
        </p:nvSpPr>
        <p:spPr>
          <a:xfrm>
            <a:off x="1420813" y="2660650"/>
            <a:ext cx="9010650" cy="3143250"/>
          </a:xfrm>
          <a:prstGeom prst="rect">
            <a:avLst/>
          </a:prstGeom>
          <a:solidFill>
            <a:srgbClr val="287ED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 typeface="Arial" pitchFamily="34" charset="0"/>
              <a:buNone/>
              <a:defRPr/>
            </a:pPr>
            <a:endParaRPr lang="zh-CN" altLang="en-US" dirty="0"/>
          </a:p>
        </p:txBody>
      </p:sp>
      <p:sp>
        <p:nvSpPr>
          <p:cNvPr id="16387" name="文本框 4"/>
          <p:cNvSpPr txBox="1">
            <a:spLocks noChangeArrowheads="1"/>
          </p:cNvSpPr>
          <p:nvPr/>
        </p:nvSpPr>
        <p:spPr bwMode="auto">
          <a:xfrm>
            <a:off x="1560513" y="2730500"/>
            <a:ext cx="984885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eaLnBrk="0" hangingPunct="0">
              <a:buFont typeface="Arial" charset="0"/>
              <a:buChar char="•"/>
            </a:pPr>
            <a:r>
              <a:rPr lang="zh-CN" altLang="en-US" b="1">
                <a:latin typeface="Edwardian Script ITC"/>
                <a:ea typeface="微软雅黑" pitchFamily="34" charset="-122"/>
              </a:rPr>
              <a:t>考试的意义</a:t>
            </a:r>
            <a:endParaRPr lang="en-US" altLang="zh-CN" b="1">
              <a:latin typeface="Edwardian Script ITC"/>
              <a:ea typeface="微软雅黑" pitchFamily="34" charset="-122"/>
            </a:endParaRPr>
          </a:p>
          <a:p>
            <a:pPr marL="365125" indent="-365125" eaLnBrk="0" hangingPunct="0">
              <a:buFont typeface="Arial" charset="0"/>
              <a:buChar char="•"/>
            </a:pPr>
            <a:r>
              <a:rPr lang="zh-CN" altLang="en-US" b="1">
                <a:latin typeface="Edwardian Script ITC"/>
                <a:ea typeface="微软雅黑" pitchFamily="34" charset="-122"/>
              </a:rPr>
              <a:t>考核的范围</a:t>
            </a:r>
            <a:endParaRPr lang="en-US" altLang="zh-CN" b="1">
              <a:latin typeface="Edwardian Script ITC"/>
              <a:ea typeface="微软雅黑" pitchFamily="34" charset="-122"/>
            </a:endParaRPr>
          </a:p>
          <a:p>
            <a:pPr marL="365125" indent="-365125" eaLnBrk="0" hangingPunct="0">
              <a:buFont typeface="Arial" charset="0"/>
              <a:buChar char="•"/>
            </a:pPr>
            <a:r>
              <a:rPr lang="zh-CN" altLang="en-US" b="1">
                <a:latin typeface="Edwardian Script ITC"/>
                <a:ea typeface="微软雅黑" pitchFamily="34" charset="-122"/>
              </a:rPr>
              <a:t>考试内容及形式</a:t>
            </a:r>
            <a:endParaRPr lang="en-US" altLang="zh-CN" b="1">
              <a:latin typeface="Edwardian Script ITC"/>
              <a:ea typeface="微软雅黑" pitchFamily="34" charset="-122"/>
            </a:endParaRPr>
          </a:p>
          <a:p>
            <a:pPr marL="365125" indent="-365125" eaLnBrk="0" hangingPunct="0">
              <a:buFont typeface="Arial" charset="0"/>
              <a:buChar char="•"/>
            </a:pPr>
            <a:r>
              <a:rPr lang="zh-CN" altLang="en-US" b="1">
                <a:latin typeface="Edwardian Script ITC"/>
                <a:ea typeface="微软雅黑" pitchFamily="34" charset="-122"/>
              </a:rPr>
              <a:t>考试报名及流程</a:t>
            </a:r>
            <a:endParaRPr lang="en-US" altLang="zh-CN" b="1">
              <a:latin typeface="Edwardian Script ITC"/>
              <a:ea typeface="微软雅黑" pitchFamily="34" charset="-122"/>
            </a:endParaRPr>
          </a:p>
          <a:p>
            <a:pPr marL="365125" indent="-365125" eaLnBrk="0" hangingPunct="0">
              <a:buFont typeface="Arial" charset="0"/>
              <a:buChar char="•"/>
            </a:pPr>
            <a:r>
              <a:rPr lang="zh-CN" altLang="en-US" b="1">
                <a:latin typeface="Edwardian Script ITC"/>
                <a:ea typeface="微软雅黑" pitchFamily="34" charset="-122"/>
              </a:rPr>
              <a:t>评分等级</a:t>
            </a:r>
            <a:endParaRPr lang="en-US" altLang="zh-CN" b="1">
              <a:latin typeface="Edwardian Script ITC"/>
              <a:ea typeface="微软雅黑" pitchFamily="34" charset="-122"/>
            </a:endParaRPr>
          </a:p>
          <a:p>
            <a:pPr marL="365125" indent="-365125" eaLnBrk="0" hangingPunct="0">
              <a:buFont typeface="Arial" charset="0"/>
              <a:buChar char="•"/>
            </a:pPr>
            <a:r>
              <a:rPr lang="zh-CN" altLang="en-US" b="1">
                <a:latin typeface="Edwardian Script ITC"/>
                <a:ea typeface="微软雅黑" pitchFamily="34" charset="-122"/>
              </a:rPr>
              <a:t>成绩发布及证书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17410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一、</a:t>
            </a:r>
            <a:r>
              <a:rPr lang="en-US" altLang="zh-CN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CET-SET</a:t>
            </a: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考试的意义</a:t>
            </a:r>
          </a:p>
        </p:txBody>
      </p:sp>
      <p:sp>
        <p:nvSpPr>
          <p:cNvPr id="17411" name="Rectangle 46"/>
          <p:cNvSpPr>
            <a:spLocks noChangeArrowheads="1"/>
          </p:cNvSpPr>
          <p:nvPr/>
        </p:nvSpPr>
        <p:spPr bwMode="auto">
          <a:xfrm>
            <a:off x="931863" y="1682750"/>
            <a:ext cx="102679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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全国大学英语四六级口语考试：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College English Test</a:t>
            </a:r>
          </a:p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Band 4 and Band 6 Spoken English Test (CET-SET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是四、六级考核体系中的一部分。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sym typeface="Wingdings" pitchFamily="2" charset="2"/>
              </a:rPr>
              <a:t>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由教育部主办的大规模标准化口语考试。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sym typeface="Wingdings" pitchFamily="2" charset="2"/>
              </a:rPr>
              <a:t></a:t>
            </a:r>
            <a:r>
              <a:rPr lang="zh-CN" altLang="en-US">
                <a:sym typeface="Wingdings" pitchFamily="2" charset="2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1999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年开始实施，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月考试起，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CET-SET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全部采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 计算机化考试形式，考试时间为每年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月和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月。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18434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二、</a:t>
            </a:r>
            <a:r>
              <a:rPr lang="en-US" altLang="zh-CN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CET-SET</a:t>
            </a: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考核的能力范围</a:t>
            </a:r>
          </a:p>
        </p:txBody>
      </p:sp>
      <p:sp>
        <p:nvSpPr>
          <p:cNvPr id="18435" name="Rectangle 45"/>
          <p:cNvSpPr>
            <a:spLocks noChangeArrowheads="1"/>
          </p:cNvSpPr>
          <p:nvPr/>
        </p:nvSpPr>
        <p:spPr bwMode="auto">
          <a:xfrm>
            <a:off x="1001713" y="1892300"/>
            <a:ext cx="10477500" cy="440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sym typeface="Wingdings" pitchFamily="2" charset="2"/>
              </a:rPr>
              <a:t>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考核学生英语口头表达能力，其中包括：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就一般性话题进行比较流利的会话能力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表达个人意见、情感、观点等的能力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陈述事实，理由和描述事件的能力</a:t>
            </a:r>
            <a:endParaRPr lang="zh-CN" altLang="en-US" sz="2800">
              <a:solidFill>
                <a:schemeClr val="tx1"/>
              </a:solidFill>
              <a:sym typeface="Wingdings 3" pitchFamily="18" charset="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19458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二、</a:t>
            </a:r>
            <a:r>
              <a:rPr lang="en-US" altLang="zh-CN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CET-SET</a:t>
            </a: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考核的能力范围</a:t>
            </a: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722313" y="1892300"/>
            <a:ext cx="107569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ct val="115000"/>
              </a:lnSpc>
            </a:pPr>
            <a:r>
              <a:rPr lang="zh-CN" altLang="en-US">
                <a:solidFill>
                  <a:schemeClr val="tx1"/>
                </a:solidFill>
                <a:sym typeface="Wingdings" pitchFamily="2" charset="2"/>
              </a:rPr>
              <a:t></a:t>
            </a:r>
            <a:r>
              <a:rPr lang="zh-CN" altLang="en-US">
                <a:solidFill>
                  <a:schemeClr val="tx1"/>
                </a:solidFill>
                <a:ea typeface="微软雅黑" pitchFamily="34" charset="-122"/>
                <a:sym typeface="Wingdings" pitchFamily="2" charset="2"/>
              </a:rPr>
              <a:t>上述能力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具体体现在以下几个方面：</a:t>
            </a:r>
          </a:p>
          <a:p>
            <a:pPr>
              <a:lnSpc>
                <a:spcPct val="115000"/>
              </a:lnSpc>
            </a:pP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   </a:t>
            </a: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准确性：考生语音、语调以及所使用语法和词汇的准确程度</a:t>
            </a:r>
          </a:p>
          <a:p>
            <a:pPr>
              <a:lnSpc>
                <a:spcPct val="115000"/>
              </a:lnSpc>
            </a:pP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 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语言范围：考生使用词汇和语法结构的复杂程度和范围</a:t>
            </a:r>
          </a:p>
          <a:p>
            <a:pPr>
              <a:lnSpc>
                <a:spcPct val="115000"/>
              </a:lnSpc>
            </a:pP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 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话语长短：考生对整个考试中的交际所作贡献，讲话多少</a:t>
            </a:r>
          </a:p>
          <a:p>
            <a:pPr>
              <a:lnSpc>
                <a:spcPct val="115000"/>
              </a:lnSpc>
            </a:pP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 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连贯性：考生有能力进行较长时间、语言连贯的发言</a:t>
            </a:r>
          </a:p>
          <a:p>
            <a:pPr>
              <a:lnSpc>
                <a:spcPct val="115000"/>
              </a:lnSpc>
            </a:pP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 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灵活性：指考生应付不同情境和话题的能力</a:t>
            </a:r>
          </a:p>
          <a:p>
            <a:pPr>
              <a:lnSpc>
                <a:spcPct val="115000"/>
              </a:lnSpc>
            </a:pP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   </a:t>
            </a: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</a:t>
            </a:r>
            <a:r>
              <a:rPr lang="zh-CN" altLang="en-US" sz="2800">
                <a:solidFill>
                  <a:schemeClr val="tx1"/>
                </a:solidFill>
                <a:ea typeface="微软雅黑" pitchFamily="34" charset="-122"/>
                <a:sym typeface="Wingdings 3" pitchFamily="18" charset="2"/>
              </a:rPr>
              <a:t>适切性：根据不同场合选用适当确切的语言的能力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0482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8580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三、考试内容、时间分配、考试形式</a:t>
            </a:r>
          </a:p>
        </p:txBody>
      </p:sp>
      <p:sp>
        <p:nvSpPr>
          <p:cNvPr id="20483" name="Rectangle 8"/>
          <p:cNvSpPr>
            <a:spLocks noChangeArrowheads="1"/>
          </p:cNvSpPr>
          <p:nvPr/>
        </p:nvSpPr>
        <p:spPr bwMode="auto">
          <a:xfrm>
            <a:off x="722313" y="1892300"/>
            <a:ext cx="1075690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ct val="115000"/>
              </a:lnSpc>
            </a:pPr>
            <a:r>
              <a:rPr lang="zh-CN" altLang="en-US">
                <a:solidFill>
                  <a:schemeClr val="tx1"/>
                </a:solidFill>
                <a:sym typeface="Wingdings" pitchFamily="2" charset="2"/>
              </a:rPr>
              <a:t></a:t>
            </a:r>
            <a:r>
              <a:rPr lang="zh-CN" altLang="en-US">
                <a:solidFill>
                  <a:schemeClr val="tx1"/>
                </a:solidFill>
                <a:ea typeface="微软雅黑" pitchFamily="34" charset="-122"/>
                <a:sym typeface="Wingdings" pitchFamily="2" charset="2"/>
              </a:rPr>
              <a:t>考试时间为</a:t>
            </a:r>
            <a:r>
              <a:rPr lang="en-US" altLang="zh-CN">
                <a:solidFill>
                  <a:schemeClr val="tx1"/>
                </a:solidFill>
                <a:ea typeface="微软雅黑" pitchFamily="34" charset="-122"/>
                <a:sym typeface="Wingdings" pitchFamily="2" charset="2"/>
              </a:rPr>
              <a:t>15</a:t>
            </a:r>
            <a:r>
              <a:rPr lang="zh-CN" altLang="en-US">
                <a:solidFill>
                  <a:schemeClr val="tx1"/>
                </a:solidFill>
                <a:ea typeface="微软雅黑" pitchFamily="34" charset="-122"/>
                <a:sym typeface="Wingdings" pitchFamily="2" charset="2"/>
              </a:rPr>
              <a:t>分钟，分为以下几个部分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：</a:t>
            </a:r>
            <a:endParaRPr lang="zh-CN" altLang="en-US" sz="2800">
              <a:solidFill>
                <a:schemeClr val="tx1"/>
              </a:solidFill>
              <a:ea typeface="微软雅黑" pitchFamily="34" charset="-122"/>
              <a:sym typeface="Wingdings 3" pitchFamily="18" charset="2"/>
            </a:endParaRPr>
          </a:p>
        </p:txBody>
      </p:sp>
      <p:graphicFrame>
        <p:nvGraphicFramePr>
          <p:cNvPr id="20676" name="Group 196"/>
          <p:cNvGraphicFramePr>
            <a:graphicFrameLocks noGrp="1"/>
          </p:cNvGraphicFramePr>
          <p:nvPr/>
        </p:nvGraphicFramePr>
        <p:xfrm>
          <a:off x="1211263" y="2870200"/>
          <a:ext cx="9080500" cy="3562350"/>
        </p:xfrm>
        <a:graphic>
          <a:graphicData uri="http://schemas.openxmlformats.org/drawingml/2006/table">
            <a:tbl>
              <a:tblPr/>
              <a:tblGrid>
                <a:gridCol w="2025650"/>
                <a:gridCol w="3003550"/>
                <a:gridCol w="1765300"/>
                <a:gridCol w="22860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考试流程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内容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时间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形式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1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考生对设备进行测试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5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分钟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考生自主完成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2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考生自我介绍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分钟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人机对话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3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问答（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）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45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秒钟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人机对话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4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看卡片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看图陈述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4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分钟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人机对话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讨论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分钟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人人对话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6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问答（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）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分钟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仿宋" pitchFamily="49" charset="-122"/>
                          <a:ea typeface="仿宋" pitchFamily="49" charset="-122"/>
                          <a:cs typeface="Times New Roman" pitchFamily="18" charset="0"/>
                        </a:rPr>
                        <a:t>人机对话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1506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三、考试内容及形式</a:t>
            </a:r>
          </a:p>
        </p:txBody>
      </p:sp>
      <p:sp>
        <p:nvSpPr>
          <p:cNvPr id="21507" name="Rectangle 8"/>
          <p:cNvSpPr>
            <a:spLocks noChangeArrowheads="1"/>
          </p:cNvSpPr>
          <p:nvPr/>
        </p:nvSpPr>
        <p:spPr bwMode="auto">
          <a:xfrm>
            <a:off x="722313" y="1612900"/>
            <a:ext cx="107569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ct val="115000"/>
              </a:lnSpc>
            </a:pPr>
            <a:r>
              <a:rPr lang="zh-CN" altLang="en-US">
                <a:solidFill>
                  <a:schemeClr val="tx1"/>
                </a:solidFill>
                <a:sym typeface="Wingdings" pitchFamily="2" charset="2"/>
              </a:rPr>
              <a:t></a:t>
            </a:r>
            <a:r>
              <a:rPr lang="zh-CN" altLang="en-US"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由屏幕上出现的外教提问，讨论时两个考生随机产生。</a:t>
            </a:r>
            <a:endParaRPr lang="en-US" altLang="zh-CN" sz="280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pPr>
              <a:lnSpc>
                <a:spcPct val="115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 考生的发言、回答问题和讨论全部通过耳麦录音。</a:t>
            </a:r>
          </a:p>
          <a:p>
            <a:pPr>
              <a:lnSpc>
                <a:spcPct val="115000"/>
              </a:lnSpc>
            </a:pP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   </a:t>
            </a:r>
            <a:endParaRPr lang="zh-CN" altLang="en-US" sz="2800">
              <a:solidFill>
                <a:schemeClr val="tx1"/>
              </a:solidFill>
              <a:ea typeface="微软雅黑" pitchFamily="34" charset="-122"/>
              <a:sym typeface="Wingdings 3" pitchFamily="18" charset="2"/>
            </a:endParaRPr>
          </a:p>
        </p:txBody>
      </p:sp>
      <p:pic>
        <p:nvPicPr>
          <p:cNvPr id="21508" name="Picture 4" descr="截图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163" y="2800350"/>
            <a:ext cx="510540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口语机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1063" y="3359150"/>
            <a:ext cx="5414962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2530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三、考试内容及形式</a:t>
            </a:r>
          </a:p>
        </p:txBody>
      </p:sp>
      <p:sp>
        <p:nvSpPr>
          <p:cNvPr id="22531" name="Rectangle 8"/>
          <p:cNvSpPr>
            <a:spLocks noChangeArrowheads="1"/>
          </p:cNvSpPr>
          <p:nvPr/>
        </p:nvSpPr>
        <p:spPr bwMode="auto">
          <a:xfrm>
            <a:off x="722313" y="1612900"/>
            <a:ext cx="109664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ts val="5500"/>
              </a:lnSpc>
              <a:buFont typeface="Wingdings" pitchFamily="2" charset="2"/>
              <a:buChar char="t"/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口语考试中提问及讨论 的话题全部是大家熟悉的话题：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pPr>
              <a:lnSpc>
                <a:spcPts val="5500"/>
              </a:lnSpc>
            </a:pP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例如，校园生活、学习、个人爱好、课外活动、体育锻炼、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 3" pitchFamily="18" charset="2"/>
            </a:endParaRPr>
          </a:p>
          <a:p>
            <a:pPr>
              <a:lnSpc>
                <a:spcPts val="55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  克服困难等。社会常见话题，例如：环境污染、交通堵塞、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 3" pitchFamily="18" charset="2"/>
            </a:endParaRPr>
          </a:p>
          <a:p>
            <a:pPr>
              <a:lnSpc>
                <a:spcPts val="5500"/>
              </a:lnSpc>
            </a:pP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  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节约能源、旅游、安全、网络等等。 </a:t>
            </a:r>
            <a:endParaRPr lang="en-US" altLang="zh-CN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Wingdings 3" pitchFamily="18" charset="2"/>
            </a:endParaRPr>
          </a:p>
          <a:p>
            <a:pPr>
              <a:lnSpc>
                <a:spcPct val="115000"/>
              </a:lnSpc>
            </a:pPr>
            <a:r>
              <a:rPr lang="zh-CN" altLang="en-US">
                <a:solidFill>
                  <a:schemeClr val="tx1"/>
                </a:solidFill>
                <a:sym typeface="Wingdings 3" pitchFamily="18" charset="2"/>
              </a:rPr>
              <a:t> </a:t>
            </a:r>
            <a:endParaRPr lang="zh-CN" altLang="en-US" sz="2800">
              <a:solidFill>
                <a:schemeClr val="tx1"/>
              </a:solidFill>
              <a:ea typeface="微软雅黑" pitchFamily="34" charset="-122"/>
              <a:sym typeface="Wingdings 3" pitchFamily="18" charset="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组合 12"/>
          <p:cNvGrpSpPr>
            <a:grpSpLocks/>
          </p:cNvGrpSpPr>
          <p:nvPr/>
        </p:nvGrpSpPr>
        <p:grpSpPr bwMode="auto">
          <a:xfrm>
            <a:off x="50800" y="76200"/>
            <a:ext cx="11874500" cy="1422400"/>
            <a:chOff x="1583119" y="2686050"/>
            <a:chExt cx="5155028" cy="911788"/>
          </a:xfrm>
        </p:grpSpPr>
        <p:sp>
          <p:nvSpPr>
            <p:cNvPr id="14" name="矩形 13"/>
            <p:cNvSpPr/>
            <p:nvPr/>
          </p:nvSpPr>
          <p:spPr>
            <a:xfrm>
              <a:off x="2277807" y="2886522"/>
              <a:ext cx="4460340" cy="510846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BFBFB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583119" y="2686050"/>
              <a:ext cx="664067" cy="911788"/>
            </a:xfrm>
            <a:prstGeom prst="ellipse">
              <a:avLst/>
            </a:prstGeom>
            <a:solidFill>
              <a:srgbClr val="BFBFBF"/>
            </a:solidFill>
            <a:ln w="76200">
              <a:solidFill>
                <a:srgbClr val="287ED3"/>
              </a:solidFill>
            </a:ln>
            <a:effectLst>
              <a:innerShdw blurRad="330200" dist="2540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buFont typeface="Arial" pitchFamily="34" charset="0"/>
                <a:buNone/>
                <a:defRPr/>
              </a:pPr>
              <a:endParaRPr lang="zh-CN" altLang="en-US" sz="4400" b="1" dirty="0">
                <a:solidFill>
                  <a:srgbClr val="287ED3"/>
                </a:solidFill>
              </a:endParaRPr>
            </a:p>
          </p:txBody>
        </p:sp>
      </p:grpSp>
      <p:sp>
        <p:nvSpPr>
          <p:cNvPr id="23554" name="文本框 4"/>
          <p:cNvSpPr txBox="1">
            <a:spLocks noChangeArrowheads="1"/>
          </p:cNvSpPr>
          <p:nvPr/>
        </p:nvSpPr>
        <p:spPr bwMode="auto">
          <a:xfrm>
            <a:off x="2060575" y="450850"/>
            <a:ext cx="7472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36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四、考试报名及流程</a:t>
            </a:r>
          </a:p>
        </p:txBody>
      </p:sp>
      <p:sp>
        <p:nvSpPr>
          <p:cNvPr id="23555" name="Rectangle 8"/>
          <p:cNvSpPr>
            <a:spLocks noChangeArrowheads="1"/>
          </p:cNvSpPr>
          <p:nvPr/>
        </p:nvSpPr>
        <p:spPr bwMode="auto">
          <a:xfrm>
            <a:off x="722313" y="1612900"/>
            <a:ext cx="107569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tx1"/>
                </a:solidFill>
                <a:sym typeface="Wingdings" pitchFamily="2" charset="2"/>
              </a:rPr>
              <a:t></a:t>
            </a:r>
            <a:r>
              <a:rPr lang="zh-CN" altLang="en-US" sz="36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报名资格</a:t>
            </a:r>
          </a:p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    考生报名资格为参加过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2005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年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6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月及以后各次大学英语</a:t>
            </a:r>
          </a:p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    四六级笔试（含网考），且四级成绩为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500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分及以上，</a:t>
            </a:r>
          </a:p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    或六级成绩为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425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分及以上。</a:t>
            </a:r>
          </a:p>
          <a:p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</a:t>
            </a:r>
            <a:r>
              <a:rPr lang="zh-CN" altLang="en-US" sz="36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考试日期</a:t>
            </a:r>
          </a:p>
          <a:p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    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2015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年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23-24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 3" pitchFamily="18" charset="2"/>
              </a:rPr>
              <a:t>日。</a:t>
            </a:r>
          </a:p>
          <a:p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</a:t>
            </a:r>
            <a:r>
              <a:rPr lang="zh-CN" altLang="en-US" sz="36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报名时间</a:t>
            </a:r>
          </a:p>
          <a:p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    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2015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年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4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30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日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9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时至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5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12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日</a:t>
            </a:r>
            <a:r>
              <a:rPr lang="en-US" altLang="zh-CN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17</a:t>
            </a:r>
            <a:r>
              <a: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时。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2009</TotalTime>
  <Pages>0</Pages>
  <Words>1136</Words>
  <Characters>0</Characters>
  <Application>Microsoft Office PowerPoint</Application>
  <DocSecurity>0</DocSecurity>
  <PresentationFormat>自定义</PresentationFormat>
  <Lines>0</Lines>
  <Paragraphs>116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Arial</vt:lpstr>
      <vt:lpstr>宋体</vt:lpstr>
      <vt:lpstr>黑体</vt:lpstr>
      <vt:lpstr>楷体</vt:lpstr>
      <vt:lpstr>微软雅黑</vt:lpstr>
      <vt:lpstr>Edwardian Script ITC</vt:lpstr>
      <vt:lpstr>Wingdings</vt:lpstr>
      <vt:lpstr>Wingdings 3</vt:lpstr>
      <vt:lpstr>仿宋</vt:lpstr>
      <vt:lpstr>Times New Roman</vt:lpstr>
      <vt:lpstr>Calibri</vt:lpstr>
      <vt:lpstr>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bb</dc:creator>
  <cp:lastModifiedBy>jd</cp:lastModifiedBy>
  <cp:revision>965</cp:revision>
  <dcterms:created xsi:type="dcterms:W3CDTF">2112-12-31T16:00:00Z</dcterms:created>
  <dcterms:modified xsi:type="dcterms:W3CDTF">2015-04-23T02:57:37Z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2052-9.1.0.4039</vt:lpwstr>
  </property>
</Properties>
</file>